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261" r:id="rId18"/>
    <p:sldId id="309" r:id="rId19"/>
    <p:sldId id="306" r:id="rId20"/>
    <p:sldId id="307" r:id="rId21"/>
    <p:sldId id="308" r:id="rId22"/>
    <p:sldId id="283" r:id="rId23"/>
    <p:sldId id="288" r:id="rId24"/>
    <p:sldId id="289" r:id="rId25"/>
    <p:sldId id="290" r:id="rId26"/>
    <p:sldId id="292" r:id="rId27"/>
    <p:sldId id="262" r:id="rId28"/>
    <p:sldId id="278"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52" autoAdjust="0"/>
  </p:normalViewPr>
  <p:slideViewPr>
    <p:cSldViewPr snapToGrid="0">
      <p:cViewPr varScale="1">
        <p:scale>
          <a:sx n="68" d="100"/>
          <a:sy n="68" d="100"/>
        </p:scale>
        <p:origin x="1142" y="67"/>
      </p:cViewPr>
      <p:guideLst/>
    </p:cSldViewPr>
  </p:slideViewPr>
  <p:notesTextViewPr>
    <p:cViewPr>
      <p:scale>
        <a:sx n="1" d="1"/>
        <a:sy n="1" d="1"/>
      </p:scale>
      <p:origin x="0" y="-749"/>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CD43E-680C-1B9D-B2F2-C182037A5E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83D6B-C4AF-25DA-CC5D-6B2C16D575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F77E3F-16E5-5259-1C1A-4FF665D04005}"/>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E5CA07AB-580B-0E62-517A-794F6FB95D48}"/>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11331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a:p>
            <a:endParaRPr kumimoji="1" lang="en-US" altLang="ja-JP" b="1" dirty="0"/>
          </a:p>
          <a:p>
            <a:endParaRPr kumimoji="1" lang="en-US" altLang="ja-JP" b="1" dirty="0"/>
          </a:p>
          <a:p>
            <a:endParaRPr kumimoji="1" lang="en-US" altLang="ja-JP" b="1" dirty="0"/>
          </a:p>
          <a:p>
            <a:r>
              <a:rPr kumimoji="1" lang="ja-JP" altLang="en-US" b="1" dirty="0"/>
              <a:t>カンペ</a:t>
            </a:r>
            <a:endParaRPr kumimoji="1" lang="en-US" altLang="ja-JP" b="1" dirty="0"/>
          </a:p>
          <a:p>
            <a:r>
              <a:rPr kumimoji="1" lang="ja-JP" altLang="en-US" b="1" dirty="0"/>
              <a:t>主に２つ</a:t>
            </a:r>
            <a:endParaRPr kumimoji="1" lang="en-US" altLang="ja-JP" b="1" dirty="0"/>
          </a:p>
          <a:p>
            <a:r>
              <a:rPr kumimoji="1" lang="ja-JP" altLang="en-US" b="1" dirty="0"/>
              <a:t>これまでの研修で得た知識の実践</a:t>
            </a:r>
            <a:endParaRPr kumimoji="1" lang="en-US" altLang="ja-JP" b="1" dirty="0"/>
          </a:p>
          <a:p>
            <a:r>
              <a:rPr kumimoji="1" lang="ja-JP" altLang="en-US" b="1" dirty="0"/>
              <a:t>チーム開発の経験を通して、意思疎通や日程調整の重要性を学ぶ</a:t>
            </a:r>
            <a:endParaRPr kumimoji="1" lang="en-US" altLang="ja-JP" b="1" dirty="0"/>
          </a:p>
          <a:p>
            <a:endParaRPr kumimoji="1" lang="en-US" altLang="ja-JP" b="1" dirty="0"/>
          </a:p>
          <a:p>
            <a:endParaRPr kumimoji="1" lang="en-US" altLang="ja-JP" b="1" dirty="0"/>
          </a:p>
          <a:p>
            <a:endParaRPr kumimoji="1" lang="en-US" altLang="ja-JP" b="1" dirty="0"/>
          </a:p>
          <a:p>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r>
              <a:rPr kumimoji="1" lang="ja-JP" altLang="en-US" dirty="0"/>
              <a:t>課題点　→　成長した点の順で</a:t>
            </a:r>
            <a:r>
              <a:rPr kumimoji="1" lang="en-US" altLang="ja-JP" dirty="0"/>
              <a:t>OK</a:t>
            </a:r>
            <a:r>
              <a:rPr kumimoji="1" lang="ja-JP" altLang="en-US" dirty="0"/>
              <a:t>！</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28</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en-US" altLang="ja-JP" dirty="0"/>
          </a:p>
          <a:p>
            <a:r>
              <a:rPr kumimoji="1" lang="ja-JP" altLang="en-US" dirty="0"/>
              <a:t>イベントとは？昼にみんなに確認！</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endParaRPr kumimoji="1" lang="en-US" altLang="ja-JP" dirty="0"/>
          </a:p>
          <a:p>
            <a:r>
              <a:rPr kumimoji="1" lang="ja-JP" altLang="en-US" dirty="0"/>
              <a:t>イベントとは？</a:t>
            </a:r>
            <a:endParaRPr kumimoji="1" lang="en-US" altLang="ja-JP" dirty="0"/>
          </a:p>
          <a:p>
            <a:r>
              <a:rPr kumimoji="1" lang="ja-JP" altLang="en-US" dirty="0"/>
              <a:t>貸し切り</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10" name="図 9" descr="人, 電話, 携帯電話, 男 が含まれている画像&#10;&#10;AI 生成コンテンツは誤りを含む可能性があります。">
            <a:extLst>
              <a:ext uri="{FF2B5EF4-FFF2-40B4-BE49-F238E27FC236}">
                <a16:creationId xmlns:a16="http://schemas.microsoft.com/office/drawing/2014/main" id="{423528A5-176C-3570-8735-855FB8B7B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0" y="2073491"/>
            <a:ext cx="2469539" cy="3704309"/>
          </a:xfrm>
          <a:prstGeom prst="rect">
            <a:avLst/>
          </a:prstGeom>
        </p:spPr>
      </p:pic>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0" y="2073491"/>
            <a:ext cx="2469539" cy="370431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10" presetClass="exit" presetSubtype="0" fill="hold" nodeType="withEffect">
                                  <p:stCondLst>
                                    <p:cond delay="0"/>
                                  </p:stCondLst>
                                  <p:childTnLst>
                                    <p:animEffect transition="out" filter="fade">
                                      <p:cBhvr>
                                        <p:cTn id="18" dur="2000"/>
                                        <p:tgtEl>
                                          <p:spTgt spid="5"/>
                                        </p:tgtEl>
                                      </p:cBhvr>
                                    </p:animEffect>
                                    <p:set>
                                      <p:cBhvr>
                                        <p:cTn id="19" dur="1" fill="hold">
                                          <p:stCondLst>
                                            <p:cond delay="19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4A37-C4A5-47F9-8517-FF6BC2F32994}"/>
            </a:ext>
          </a:extLst>
        </p:cNvPr>
        <p:cNvGrpSpPr/>
        <p:nvPr/>
      </p:nvGrpSpPr>
      <p:grpSpPr>
        <a:xfrm>
          <a:off x="0" y="0"/>
          <a:ext cx="0" cy="0"/>
          <a:chOff x="0" y="0"/>
          <a:chExt cx="0" cy="0"/>
        </a:xfrm>
      </p:grpSpPr>
      <p:sp>
        <p:nvSpPr>
          <p:cNvPr id="21" name="字幕 2">
            <a:extLst>
              <a:ext uri="{FF2B5EF4-FFF2-40B4-BE49-F238E27FC236}">
                <a16:creationId xmlns:a16="http://schemas.microsoft.com/office/drawing/2014/main" id="{F0DCBBBD-E8B1-96CB-EB70-560EF5193E9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8E753200-FE2C-1BB0-3804-055AD4DCA2DB}"/>
              </a:ext>
            </a:extLst>
          </p:cNvPr>
          <p:cNvSpPr txBox="1"/>
          <p:nvPr/>
        </p:nvSpPr>
        <p:spPr>
          <a:xfrm>
            <a:off x="7995963" y="4917040"/>
            <a:ext cx="3160986" cy="954107"/>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a:t>
            </a:r>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度重なる</a:t>
            </a:r>
            <a:endParaRPr lang="en-US" altLang="ja-JP" sz="1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案出しの</a:t>
            </a:r>
            <a:endParaRPr lang="en-US" altLang="ja-JP" sz="2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却下　　</a:t>
            </a:r>
            <a:endParaRPr kumimoji="1" lang="ja-JP" altLang="en-US" sz="1400" dirty="0">
              <a:latin typeface="ＭＳ Ｐ明朝" panose="02020600040205080304" pitchFamily="18" charset="-128"/>
              <a:ea typeface="ＭＳ Ｐ明朝" panose="02020600040205080304" pitchFamily="18" charset="-128"/>
            </a:endParaRPr>
          </a:p>
        </p:txBody>
      </p:sp>
      <p:sp>
        <p:nvSpPr>
          <p:cNvPr id="6" name="テキスト ボックス 5">
            <a:extLst>
              <a:ext uri="{FF2B5EF4-FFF2-40B4-BE49-F238E27FC236}">
                <a16:creationId xmlns:a16="http://schemas.microsoft.com/office/drawing/2014/main" id="{92381986-D762-6044-2081-151279346490}"/>
              </a:ext>
            </a:extLst>
          </p:cNvPr>
          <p:cNvSpPr txBox="1"/>
          <p:nvPr/>
        </p:nvSpPr>
        <p:spPr>
          <a:xfrm>
            <a:off x="2639328" y="1757855"/>
            <a:ext cx="1231106" cy="2026745"/>
          </a:xfrm>
          <a:prstGeom prst="rect">
            <a:avLst/>
          </a:prstGeom>
          <a:noFill/>
        </p:spPr>
        <p:txBody>
          <a:bodyPr vert="eaVert"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＊ペルソナの</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3200" b="1" dirty="0">
                <a:solidFill>
                  <a:schemeClr val="bg2">
                    <a:lumMod val="25000"/>
                  </a:schemeClr>
                </a:solidFill>
                <a:latin typeface="ＭＳ Ｐ明朝" panose="02020600040205080304" pitchFamily="18" charset="-128"/>
                <a:ea typeface="ＭＳ Ｐ明朝" panose="02020600040205080304" pitchFamily="18" charset="-128"/>
              </a:rPr>
              <a:t>再構築</a:t>
            </a:r>
            <a:endParaRPr lang="en-US" altLang="ja-JP" sz="3200"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8" name="テキスト ボックス 7">
            <a:extLst>
              <a:ext uri="{FF2B5EF4-FFF2-40B4-BE49-F238E27FC236}">
                <a16:creationId xmlns:a16="http://schemas.microsoft.com/office/drawing/2014/main" id="{816344D7-5C04-90AF-A245-894BC8F7F742}"/>
              </a:ext>
            </a:extLst>
          </p:cNvPr>
          <p:cNvSpPr txBox="1"/>
          <p:nvPr/>
        </p:nvSpPr>
        <p:spPr>
          <a:xfrm>
            <a:off x="7511173" y="1261613"/>
            <a:ext cx="4130567"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＊その遅れを引きずった状態での開発　</a:t>
            </a:r>
            <a:endParaRPr kumimoji="1" lang="ja-JP" altLang="en-US" dirty="0">
              <a:latin typeface="ＭＳ Ｐ明朝" panose="02020600040205080304" pitchFamily="18" charset="-128"/>
              <a:ea typeface="ＭＳ Ｐ明朝" panose="02020600040205080304" pitchFamily="18" charset="-128"/>
            </a:endParaRPr>
          </a:p>
        </p:txBody>
      </p:sp>
      <p:sp>
        <p:nvSpPr>
          <p:cNvPr id="9" name="テキスト ボックス 8">
            <a:extLst>
              <a:ext uri="{FF2B5EF4-FFF2-40B4-BE49-F238E27FC236}">
                <a16:creationId xmlns:a16="http://schemas.microsoft.com/office/drawing/2014/main" id="{5DBC2DE6-14BC-DCAC-CBE6-693C0FDA5728}"/>
              </a:ext>
            </a:extLst>
          </p:cNvPr>
          <p:cNvSpPr txBox="1"/>
          <p:nvPr/>
        </p:nvSpPr>
        <p:spPr>
          <a:xfrm>
            <a:off x="993228" y="3555645"/>
            <a:ext cx="2577662"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＊全体的な</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日程管理　</a:t>
            </a:r>
            <a:endParaRPr kumimoji="1" lang="ja-JP" altLang="en-US" dirty="0">
              <a:latin typeface="ＭＳ Ｐ明朝" panose="02020600040205080304" pitchFamily="18" charset="-128"/>
              <a:ea typeface="ＭＳ Ｐ明朝" panose="02020600040205080304" pitchFamily="18" charset="-128"/>
            </a:endParaRPr>
          </a:p>
        </p:txBody>
      </p:sp>
      <p:sp>
        <p:nvSpPr>
          <p:cNvPr id="10" name="テキスト ボックス 9">
            <a:extLst>
              <a:ext uri="{FF2B5EF4-FFF2-40B4-BE49-F238E27FC236}">
                <a16:creationId xmlns:a16="http://schemas.microsoft.com/office/drawing/2014/main" id="{492AD7B3-5975-6836-FD10-BA618E7A615E}"/>
              </a:ext>
            </a:extLst>
          </p:cNvPr>
          <p:cNvSpPr txBox="1"/>
          <p:nvPr/>
        </p:nvSpPr>
        <p:spPr>
          <a:xfrm>
            <a:off x="1437728" y="4747763"/>
            <a:ext cx="3917731"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＊ガントチャートの実装　</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13" name="テキスト ボックス 12">
            <a:extLst>
              <a:ext uri="{FF2B5EF4-FFF2-40B4-BE49-F238E27FC236}">
                <a16:creationId xmlns:a16="http://schemas.microsoft.com/office/drawing/2014/main" id="{00083953-0872-BC04-D70E-AE4DA2526B0E}"/>
              </a:ext>
            </a:extLst>
          </p:cNvPr>
          <p:cNvSpPr txBox="1"/>
          <p:nvPr/>
        </p:nvSpPr>
        <p:spPr>
          <a:xfrm>
            <a:off x="5443702" y="3878810"/>
            <a:ext cx="3854669"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＊多対多のデータのやり取り</a:t>
            </a:r>
            <a:endParaRPr kumimoji="1" lang="ja-JP" altLang="en-US" dirty="0">
              <a:latin typeface="ＭＳ Ｐ明朝" panose="02020600040205080304" pitchFamily="18" charset="-128"/>
              <a:ea typeface="ＭＳ Ｐ明朝" panose="02020600040205080304" pitchFamily="18" charset="-128"/>
            </a:endParaRPr>
          </a:p>
        </p:txBody>
      </p:sp>
      <p:sp>
        <p:nvSpPr>
          <p:cNvPr id="14" name="テキスト ボックス 13">
            <a:extLst>
              <a:ext uri="{FF2B5EF4-FFF2-40B4-BE49-F238E27FC236}">
                <a16:creationId xmlns:a16="http://schemas.microsoft.com/office/drawing/2014/main" id="{A9D2C61C-CFA0-55BF-F5D5-9B964321F4E2}"/>
              </a:ext>
            </a:extLst>
          </p:cNvPr>
          <p:cNvSpPr txBox="1"/>
          <p:nvPr/>
        </p:nvSpPr>
        <p:spPr>
          <a:xfrm>
            <a:off x="4318438" y="2862599"/>
            <a:ext cx="3555124"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＊予定をカレンダーに同期　　</a:t>
            </a:r>
            <a:endParaRPr kumimoji="1" lang="ja-JP" altLang="en-US" dirty="0">
              <a:latin typeface="ＭＳ Ｐ明朝" panose="02020600040205080304" pitchFamily="18" charset="-128"/>
              <a:ea typeface="ＭＳ Ｐ明朝" panose="02020600040205080304" pitchFamily="18" charset="-128"/>
            </a:endParaRPr>
          </a:p>
        </p:txBody>
      </p:sp>
      <p:sp>
        <p:nvSpPr>
          <p:cNvPr id="16" name="テキスト ボックス 15">
            <a:extLst>
              <a:ext uri="{FF2B5EF4-FFF2-40B4-BE49-F238E27FC236}">
                <a16:creationId xmlns:a16="http://schemas.microsoft.com/office/drawing/2014/main" id="{1C7A6490-B4BE-A7D8-5053-BFA3F5C82261}"/>
              </a:ext>
            </a:extLst>
          </p:cNvPr>
          <p:cNvSpPr txBox="1"/>
          <p:nvPr/>
        </p:nvSpPr>
        <p:spPr>
          <a:xfrm>
            <a:off x="5276196" y="1804876"/>
            <a:ext cx="3045372" cy="523220"/>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＊有料</a:t>
            </a:r>
            <a:r>
              <a:rPr lang="en-US" altLang="ja-JP" sz="2800" b="1" dirty="0">
                <a:solidFill>
                  <a:schemeClr val="bg2">
                    <a:lumMod val="25000"/>
                  </a:schemeClr>
                </a:solidFill>
                <a:latin typeface="ＭＳ Ｐ明朝" panose="02020600040205080304" pitchFamily="18" charset="-128"/>
                <a:ea typeface="ＭＳ Ｐ明朝" panose="02020600040205080304" pitchFamily="18" charset="-128"/>
              </a:rPr>
              <a:t>API</a:t>
            </a:r>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の壁　</a:t>
            </a:r>
            <a:endParaRPr kumimoji="1" lang="ja-JP" altLang="en-US" dirty="0">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21150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1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7500"/>
                            </p:stCondLst>
                            <p:childTnLst>
                              <p:par>
                                <p:cTn id="9" presetID="10" presetClass="entr" presetSubtype="0" repeatCount="1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5000"/>
                            </p:stCondLst>
                            <p:childTnLst>
                              <p:par>
                                <p:cTn id="13" presetID="10" presetClass="entr" presetSubtype="0" repeatCount="1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50"/>
                                        <p:tgtEl>
                                          <p:spTgt spid="9"/>
                                        </p:tgtEl>
                                      </p:cBhvr>
                                    </p:animEffect>
                                  </p:childTnLst>
                                </p:cTn>
                              </p:par>
                            </p:childTnLst>
                          </p:cTn>
                        </p:par>
                        <p:par>
                          <p:cTn id="16" fill="hold">
                            <p:stCondLst>
                              <p:cond delay="22500"/>
                            </p:stCondLst>
                            <p:childTnLst>
                              <p:par>
                                <p:cTn id="17" presetID="10" presetClass="entr" presetSubtype="0" repeatCount="1000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par>
                          <p:cTn id="20" fill="hold">
                            <p:stCondLst>
                              <p:cond delay="30000"/>
                            </p:stCondLst>
                            <p:childTnLst>
                              <p:par>
                                <p:cTn id="21" presetID="10" presetClass="entr" presetSubtype="0" repeatCount="1000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childTnLst>
                                </p:cTn>
                              </p:par>
                            </p:childTnLst>
                          </p:cTn>
                        </p:par>
                        <p:par>
                          <p:cTn id="24" fill="hold">
                            <p:stCondLst>
                              <p:cond delay="37500"/>
                            </p:stCondLst>
                            <p:childTnLst>
                              <p:par>
                                <p:cTn id="25" presetID="10" presetClass="entr" presetSubtype="0" repeatCount="1000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45000"/>
                            </p:stCondLst>
                            <p:childTnLst>
                              <p:par>
                                <p:cTn id="29" presetID="10" presetClass="entr" presetSubtype="0" repeatCount="1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childTnLst>
                          </p:cTn>
                        </p:par>
                        <p:par>
                          <p:cTn id="32" fill="hold">
                            <p:stCondLst>
                              <p:cond delay="52500"/>
                            </p:stCondLst>
                            <p:childTnLst>
                              <p:par>
                                <p:cTn id="33" presetID="10" presetClass="entr" presetSubtype="0" repeatCount="1000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3" grpId="0"/>
      <p:bldP spid="14"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465" y="2517457"/>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033" y="2763154"/>
            <a:ext cx="6119488" cy="17712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＊意思疎通や日程調整の重要性を学ぶ</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9788" y="2190043"/>
            <a:ext cx="2620656" cy="3392748"/>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pic>
        <p:nvPicPr>
          <p:cNvPr id="3" name="図 2" descr="カレンダー&#10;&#10;AI 生成コンテンツは誤りを含む可能性があります。">
            <a:extLst>
              <a:ext uri="{FF2B5EF4-FFF2-40B4-BE49-F238E27FC236}">
                <a16:creationId xmlns:a16="http://schemas.microsoft.com/office/drawing/2014/main" id="{F24711D4-5692-1827-4BF3-A9A4F5AB9C62}"/>
              </a:ext>
            </a:extLst>
          </p:cNvPr>
          <p:cNvPicPr>
            <a:picLocks noChangeAspect="1"/>
          </p:cNvPicPr>
          <p:nvPr/>
        </p:nvPicPr>
        <p:blipFill>
          <a:blip r:embed="rId6">
            <a:extLst>
              <a:ext uri="{28A0092B-C50C-407E-A947-70E740481C1C}">
                <a14:useLocalDpi xmlns:a14="http://schemas.microsoft.com/office/drawing/2010/main" val="0"/>
              </a:ext>
            </a:extLst>
          </a:blip>
          <a:srcRect l="2747" t="3292" r="13520"/>
          <a:stretch>
            <a:fillRect/>
          </a:stretch>
        </p:blipFill>
        <p:spPr>
          <a:xfrm>
            <a:off x="6858520" y="2190043"/>
            <a:ext cx="3651436" cy="3375709"/>
          </a:xfrm>
          <a:prstGeom prst="rect">
            <a:avLst/>
          </a:prstGeom>
        </p:spPr>
      </p:pic>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sp>
        <p:nvSpPr>
          <p:cNvPr id="9" name="テキスト ボックス 8">
            <a:extLst>
              <a:ext uri="{FF2B5EF4-FFF2-40B4-BE49-F238E27FC236}">
                <a16:creationId xmlns:a16="http://schemas.microsoft.com/office/drawing/2014/main" id="{6E060A5B-0C98-5739-EAB5-366D2C2BFF96}"/>
              </a:ext>
            </a:extLst>
          </p:cNvPr>
          <p:cNvSpPr txBox="1"/>
          <p:nvPr/>
        </p:nvSpPr>
        <p:spPr>
          <a:xfrm>
            <a:off x="2723666"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7834261"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店長用画面</a:t>
            </a:r>
          </a:p>
        </p:txBody>
      </p:sp>
      <p:pic>
        <p:nvPicPr>
          <p:cNvPr id="4" name="図 3" descr="タイムライン が含まれている画像&#10;&#10;AI 生成コンテンツは誤りを含む可能性があります。">
            <a:extLst>
              <a:ext uri="{FF2B5EF4-FFF2-40B4-BE49-F238E27FC236}">
                <a16:creationId xmlns:a16="http://schemas.microsoft.com/office/drawing/2014/main" id="{52B93EAB-AE57-75DF-64BD-4D15B685AECD}"/>
              </a:ext>
            </a:extLst>
          </p:cNvPr>
          <p:cNvPicPr>
            <a:picLocks noChangeAspect="1"/>
          </p:cNvPicPr>
          <p:nvPr/>
        </p:nvPicPr>
        <p:blipFill>
          <a:blip r:embed="rId5">
            <a:extLst>
              <a:ext uri="{28A0092B-C50C-407E-A947-70E740481C1C}">
                <a14:useLocalDpi xmlns:a14="http://schemas.microsoft.com/office/drawing/2010/main" val="0"/>
              </a:ext>
            </a:extLst>
          </a:blip>
          <a:srcRect l="9998" t="-2085" r="8873"/>
          <a:stretch>
            <a:fillRect/>
          </a:stretch>
        </p:blipFill>
        <p:spPr>
          <a:xfrm>
            <a:off x="6336208" y="2328546"/>
            <a:ext cx="4334935" cy="3378807"/>
          </a:xfrm>
          <a:prstGeom prst="rect">
            <a:avLst/>
          </a:prstGeom>
        </p:spPr>
      </p:pic>
      <p:pic>
        <p:nvPicPr>
          <p:cNvPr id="7" name="図 6" descr="グラフィカル ユーザー インターフェイス&#10;&#10;AI 生成コンテンツは誤りを含む可能性があります。">
            <a:extLst>
              <a:ext uri="{FF2B5EF4-FFF2-40B4-BE49-F238E27FC236}">
                <a16:creationId xmlns:a16="http://schemas.microsoft.com/office/drawing/2014/main" id="{E2852200-38DA-1CEF-156F-AA3B47E2A3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06" y="2328546"/>
            <a:ext cx="4073749" cy="3378807"/>
          </a:xfrm>
          <a:prstGeom prst="rect">
            <a:avLst/>
          </a:prstGeom>
        </p:spPr>
      </p:pic>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1148</TotalTime>
  <Words>2568</Words>
  <Application>Microsoft Office PowerPoint</Application>
  <PresentationFormat>ワイド画面</PresentationFormat>
  <Paragraphs>519</Paragraphs>
  <Slides>28</Slides>
  <Notes>25</Notes>
  <HiddenSlides>8</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28</vt:i4>
      </vt:variant>
    </vt:vector>
  </HeadingPairs>
  <TitlesOfParts>
    <vt:vector size="36" baseType="lpstr">
      <vt:lpstr>BIZ UDPゴシック</vt:lpstr>
      <vt:lpstr>ＭＳ Ｐ明朝</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川崎春菜</cp:lastModifiedBy>
  <cp:revision>69</cp:revision>
  <dcterms:created xsi:type="dcterms:W3CDTF">2025-06-24T11:25:17Z</dcterms:created>
  <dcterms:modified xsi:type="dcterms:W3CDTF">2025-06-27T01:44:38Z</dcterms:modified>
</cp:coreProperties>
</file>